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8" r:id="rId5"/>
    <p:sldId id="322" r:id="rId6"/>
    <p:sldId id="443" r:id="rId7"/>
    <p:sldId id="446" r:id="rId8"/>
    <p:sldId id="444" r:id="rId9"/>
  </p:sldIdLst>
  <p:sldSz cx="9144000" cy="6858000" type="screen4x3"/>
  <p:notesSz cx="7102475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651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4"/>
    <a:srgbClr val="007934"/>
    <a:srgbClr val="FE6D73"/>
    <a:srgbClr val="007E36"/>
    <a:srgbClr val="00B69C"/>
    <a:srgbClr val="B0C893"/>
    <a:srgbClr val="CE9935"/>
    <a:srgbClr val="EBF1DE"/>
    <a:srgbClr val="D7E4BD"/>
    <a:srgbClr val="144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6247" autoAdjust="0"/>
  </p:normalViewPr>
  <p:slideViewPr>
    <p:cSldViewPr>
      <p:cViewPr varScale="1">
        <p:scale>
          <a:sx n="114" d="100"/>
          <a:sy n="114" d="100"/>
        </p:scale>
        <p:origin x="1326" y="102"/>
      </p:cViewPr>
      <p:guideLst>
        <p:guide orient="horz" pos="2478"/>
        <p:guide pos="3651"/>
        <p:guide orient="horz" pos="22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30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2304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566F6519-E2BE-413D-B204-A3910BCEFF58}" type="datetimeFigureOut">
              <a:rPr lang="it-IT" smtClean="0"/>
              <a:pPr/>
              <a:t>26/11/2025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8513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304" y="9720673"/>
            <a:ext cx="3078513" cy="5123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C82C955-9DD8-4075-85DC-CBE92D74A6F2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80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E49585-56F0-46DB-85AB-7A629F3D7B4F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FE4EF-08C3-4187-A8D8-746CC4E35448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6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37273-2E30-493A-847A-ABEF0476C09E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F3BB-8E2B-44FB-9453-80D92D2F220F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CAFF-6856-4852-8959-DF81265048EF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4867-684F-4E16-B273-E067DD67B871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2914-6AF3-4F9F-9D73-9257EA90EA77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34F4-EDE0-4D9A-87E3-5F9BD1E277F1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DB01-1502-4763-87C3-7FE7E2EE1B53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2995-FE3D-4E75-A53E-013E36F6BEAA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9CC8-5CCA-4973-9FEA-B32CF4289B8D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891B-5F6B-4023-8C68-36FA731A5925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CC4C-15FF-48A6-8619-F889556FA5ED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D3DA-C034-4898-BA45-6809ADB261A2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FEF2D-C472-4CB0-96CB-8D38AB2BEAE1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1B898-7F3B-4BBA-81EB-C643159A977E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F8669-CBB7-44D7-BDEF-7BEB95029EEF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BFDA-56EF-4C93-A042-3530664A50BA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98A4-5E81-4F4C-95C4-1B9EAB0FBD46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BE93-B25B-4386-9494-7B3DBA3C49AF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72A8-F568-4093-A334-F1FF5918619E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68D65-1C4E-4A80-AFA8-B720A48D6D2A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3763D-C9E5-4008-8403-8BB54E030B9D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51E6-12DB-42A6-B141-5E9B1E16C945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1022D-E0BF-438F-8BE0-918D82ACBBAC}" type="datetimeFigureOut">
              <a:rPr lang="it-IT"/>
              <a:pPr>
                <a:defRPr/>
              </a:pPr>
              <a:t>26/11/2025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3F666-E997-4103-AE91-0D9124824280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1B37054-16E7-D831-2BC7-DFEAC7C7C50B}"/>
              </a:ext>
            </a:extLst>
          </p:cNvPr>
          <p:cNvSpPr/>
          <p:nvPr/>
        </p:nvSpPr>
        <p:spPr>
          <a:xfrm>
            <a:off x="-2909" y="0"/>
            <a:ext cx="9144000" cy="642937"/>
          </a:xfrm>
          <a:prstGeom prst="rect">
            <a:avLst/>
          </a:prstGeom>
          <a:gradFill flip="none" rotWithShape="1">
            <a:gsLst>
              <a:gs pos="0">
                <a:srgbClr val="4C8208">
                  <a:tint val="66000"/>
                  <a:satMod val="160000"/>
                </a:srgbClr>
              </a:gs>
              <a:gs pos="50000">
                <a:srgbClr val="4C8208">
                  <a:tint val="44500"/>
                  <a:satMod val="160000"/>
                </a:srgbClr>
              </a:gs>
              <a:gs pos="100000">
                <a:srgbClr val="4C820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ttangolo arrotondato 54">
            <a:extLst>
              <a:ext uri="{FF2B5EF4-FFF2-40B4-BE49-F238E27FC236}">
                <a16:creationId xmlns:a16="http://schemas.microsoft.com/office/drawing/2014/main" id="{D58C5212-D4AC-FCB5-1569-8FAE219F298E}"/>
              </a:ext>
            </a:extLst>
          </p:cNvPr>
          <p:cNvSpPr/>
          <p:nvPr/>
        </p:nvSpPr>
        <p:spPr>
          <a:xfrm>
            <a:off x="0" y="6046436"/>
            <a:ext cx="9144000" cy="45719"/>
          </a:xfrm>
          <a:prstGeom prst="roundRect">
            <a:avLst/>
          </a:prstGeom>
          <a:solidFill>
            <a:srgbClr val="4C8208"/>
          </a:solidFill>
          <a:ln>
            <a:solidFill>
              <a:srgbClr val="4C82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Titolo 16">
            <a:extLst>
              <a:ext uri="{FF2B5EF4-FFF2-40B4-BE49-F238E27FC236}">
                <a16:creationId xmlns:a16="http://schemas.microsoft.com/office/drawing/2014/main" id="{2FE7ED9B-FFCB-B276-5F50-09931DD65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852936"/>
            <a:ext cx="8496944" cy="720080"/>
          </a:xfrm>
        </p:spPr>
        <p:txBody>
          <a:bodyPr/>
          <a:lstStyle/>
          <a:p>
            <a:r>
              <a:rPr lang="it-IT" sz="4800" b="1" i="1" dirty="0">
                <a:latin typeface="Aptos" panose="020B0004020202020204" pitchFamily="34" charset="0"/>
                <a:ea typeface="Calibri"/>
                <a:cs typeface="Calibri"/>
              </a:rPr>
              <a:t>Kautex - KBSH 2-60 </a:t>
            </a:r>
            <a:br>
              <a:rPr lang="it-IT" sz="2000" b="1" dirty="0">
                <a:latin typeface="Aptos" panose="020B0004020202020204" pitchFamily="34" charset="0"/>
                <a:ea typeface="Calibri"/>
                <a:cs typeface="Calibri"/>
              </a:rPr>
            </a:br>
            <a:endParaRPr lang="it-IT" sz="2000" b="1" dirty="0">
              <a:latin typeface="Aptos" panose="020B0004020202020204" pitchFamily="34" charset="0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D477D1E-12F7-0013-7CA0-8595DE35BF38}"/>
              </a:ext>
            </a:extLst>
          </p:cNvPr>
          <p:cNvSpPr/>
          <p:nvPr/>
        </p:nvSpPr>
        <p:spPr>
          <a:xfrm>
            <a:off x="1588" y="6215063"/>
            <a:ext cx="9144000" cy="642937"/>
          </a:xfrm>
          <a:prstGeom prst="rect">
            <a:avLst/>
          </a:prstGeom>
          <a:gradFill flip="none" rotWithShape="1">
            <a:gsLst>
              <a:gs pos="0">
                <a:srgbClr val="4C8208">
                  <a:tint val="66000"/>
                  <a:satMod val="160000"/>
                </a:srgbClr>
              </a:gs>
              <a:gs pos="50000">
                <a:srgbClr val="4C8208">
                  <a:tint val="44500"/>
                  <a:satMod val="160000"/>
                </a:srgbClr>
              </a:gs>
              <a:gs pos="100000">
                <a:srgbClr val="4C820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ZoneTexte 25"/>
          <p:cNvSpPr txBox="1">
            <a:spLocks noChangeArrowheads="1"/>
          </p:cNvSpPr>
          <p:nvPr/>
        </p:nvSpPr>
        <p:spPr bwMode="auto">
          <a:xfrm>
            <a:off x="47707" y="96238"/>
            <a:ext cx="692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>
              <a:defRPr sz="1600" b="1" i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General information</a:t>
            </a:r>
          </a:p>
        </p:txBody>
      </p:sp>
      <p:sp>
        <p:nvSpPr>
          <p:cNvPr id="2" name="Rettangolo arrotondato 54">
            <a:extLst>
              <a:ext uri="{FF2B5EF4-FFF2-40B4-BE49-F238E27FC236}">
                <a16:creationId xmlns:a16="http://schemas.microsoft.com/office/drawing/2014/main" id="{1A92913E-5DBD-6EDA-1223-225CBCB49BA7}"/>
              </a:ext>
            </a:extLst>
          </p:cNvPr>
          <p:cNvSpPr/>
          <p:nvPr/>
        </p:nvSpPr>
        <p:spPr>
          <a:xfrm>
            <a:off x="0" y="6072206"/>
            <a:ext cx="9144000" cy="142876"/>
          </a:xfrm>
          <a:prstGeom prst="roundRect">
            <a:avLst/>
          </a:prstGeom>
          <a:solidFill>
            <a:srgbClr val="4C8208"/>
          </a:solidFill>
          <a:ln>
            <a:solidFill>
              <a:srgbClr val="4C82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4ACFE239-40E6-4EB7-0CB2-1DA20D199D12}"/>
              </a:ext>
            </a:extLst>
          </p:cNvPr>
          <p:cNvCxnSpPr>
            <a:cxnSpLocks/>
          </p:cNvCxnSpPr>
          <p:nvPr/>
        </p:nvCxnSpPr>
        <p:spPr bwMode="auto">
          <a:xfrm>
            <a:off x="-7938" y="500063"/>
            <a:ext cx="7258297" cy="20070"/>
          </a:xfrm>
          <a:prstGeom prst="line">
            <a:avLst/>
          </a:prstGeom>
          <a:ln>
            <a:solidFill>
              <a:srgbClr val="4C8208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00BBA3B2-BCF2-D24E-78E8-44BCEF463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" t="3155" r="3129"/>
          <a:stretch/>
        </p:blipFill>
        <p:spPr>
          <a:xfrm>
            <a:off x="200530" y="1129809"/>
            <a:ext cx="4824537" cy="34170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52697F5-96D6-4B17-9E91-4BEB9233F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704835"/>
            <a:ext cx="1944216" cy="1287092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B15F0720-62FE-E120-A77D-6534ACBB7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68754"/>
              </p:ext>
            </p:extLst>
          </p:nvPr>
        </p:nvGraphicFramePr>
        <p:xfrm>
          <a:off x="5142451" y="1129808"/>
          <a:ext cx="3678021" cy="3423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005">
                  <a:extLst>
                    <a:ext uri="{9D8B030D-6E8A-4147-A177-3AD203B41FA5}">
                      <a16:colId xmlns:a16="http://schemas.microsoft.com/office/drawing/2014/main" val="2091325164"/>
                    </a:ext>
                  </a:extLst>
                </a:gridCol>
                <a:gridCol w="1227016">
                  <a:extLst>
                    <a:ext uri="{9D8B030D-6E8A-4147-A177-3AD203B41FA5}">
                      <a16:colId xmlns:a16="http://schemas.microsoft.com/office/drawing/2014/main" val="3860267059"/>
                    </a:ext>
                  </a:extLst>
                </a:gridCol>
              </a:tblGrid>
              <a:tr h="20711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Value</a:t>
                      </a:r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90091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Year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of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costruction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2004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579760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Working hours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48.930 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780844"/>
                  </a:ext>
                </a:extLst>
              </a:tr>
              <a:tr h="2029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Dimensions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mould holder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plat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598369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Width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900 mm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157164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Lenght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1.200 mm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006444"/>
                  </a:ext>
                </a:extLst>
              </a:tr>
              <a:tr h="2029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Dimension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mould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587161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Width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maximum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900 mm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841531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Thickness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mould minimum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625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876560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Height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mould maximum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1.700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414703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Weight mould maximum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4.000 kg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818195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Aptos" panose="020B0004020202020204" pitchFamily="34" charset="0"/>
                        </a:rPr>
                        <a:t>General dimensions of the machina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455774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Lenght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7.750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755617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Width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(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without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control cabinet)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4.400 mm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838104"/>
                  </a:ext>
                </a:extLst>
              </a:tr>
              <a:tr h="20296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Height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5.500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100572"/>
                  </a:ext>
                </a:extLst>
              </a:tr>
              <a:tr h="368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  <a:latin typeface="Aptos" panose="020B0004020202020204" pitchFamily="34" charset="0"/>
                        </a:rPr>
                        <a:t>Widht</a:t>
                      </a:r>
                      <a:r>
                        <a:rPr lang="en-US" sz="1200" u="none" strike="noStrike" dirty="0">
                          <a:effectLst/>
                          <a:latin typeface="Aptos" panose="020B0004020202020204" pitchFamily="34" charset="0"/>
                        </a:rPr>
                        <a:t> control cabinet (for free position)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2.400 mm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13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74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B3BCE7-C7E7-F388-4B4F-23956810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4" t="5214" r="984" b="4339"/>
          <a:stretch/>
        </p:blipFill>
        <p:spPr>
          <a:xfrm>
            <a:off x="5643906" y="3154588"/>
            <a:ext cx="3276046" cy="2833336"/>
          </a:xfrm>
          <a:prstGeom prst="rect">
            <a:avLst/>
          </a:prstGeom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D477D1E-12F7-0013-7CA0-8595DE35BF38}"/>
              </a:ext>
            </a:extLst>
          </p:cNvPr>
          <p:cNvSpPr/>
          <p:nvPr/>
        </p:nvSpPr>
        <p:spPr>
          <a:xfrm>
            <a:off x="1588" y="6215063"/>
            <a:ext cx="9144000" cy="642937"/>
          </a:xfrm>
          <a:prstGeom prst="rect">
            <a:avLst/>
          </a:prstGeom>
          <a:gradFill flip="none" rotWithShape="1">
            <a:gsLst>
              <a:gs pos="0">
                <a:srgbClr val="4C8208">
                  <a:tint val="66000"/>
                  <a:satMod val="160000"/>
                </a:srgbClr>
              </a:gs>
              <a:gs pos="50000">
                <a:srgbClr val="4C8208">
                  <a:tint val="44500"/>
                  <a:satMod val="160000"/>
                </a:srgbClr>
              </a:gs>
              <a:gs pos="100000">
                <a:srgbClr val="4C820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ZoneTexte 25"/>
          <p:cNvSpPr txBox="1">
            <a:spLocks noChangeArrowheads="1"/>
          </p:cNvSpPr>
          <p:nvPr/>
        </p:nvSpPr>
        <p:spPr bwMode="auto">
          <a:xfrm>
            <a:off x="107504" y="66992"/>
            <a:ext cx="692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latin typeface="Aptos Display" panose="020B0004020202020204" pitchFamily="34" charset="0"/>
              </a:rPr>
              <a:t>Clamping unit</a:t>
            </a:r>
            <a:endParaRPr lang="en-US" b="1" i="1" dirty="0">
              <a:latin typeface="Aptos Display" panose="020B00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316416" y="6669360"/>
            <a:ext cx="827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i="1" dirty="0"/>
              <a:t>Confidential</a:t>
            </a:r>
          </a:p>
        </p:txBody>
      </p:sp>
      <p:sp>
        <p:nvSpPr>
          <p:cNvPr id="2" name="Rettangolo arrotondato 54">
            <a:extLst>
              <a:ext uri="{FF2B5EF4-FFF2-40B4-BE49-F238E27FC236}">
                <a16:creationId xmlns:a16="http://schemas.microsoft.com/office/drawing/2014/main" id="{1A92913E-5DBD-6EDA-1223-225CBCB49BA7}"/>
              </a:ext>
            </a:extLst>
          </p:cNvPr>
          <p:cNvSpPr/>
          <p:nvPr/>
        </p:nvSpPr>
        <p:spPr>
          <a:xfrm>
            <a:off x="0" y="6072206"/>
            <a:ext cx="9144000" cy="142876"/>
          </a:xfrm>
          <a:prstGeom prst="roundRect">
            <a:avLst/>
          </a:prstGeom>
          <a:solidFill>
            <a:srgbClr val="4C8208"/>
          </a:solidFill>
          <a:ln>
            <a:solidFill>
              <a:srgbClr val="4C82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4ACFE239-40E6-4EB7-0CB2-1DA20D199D12}"/>
              </a:ext>
            </a:extLst>
          </p:cNvPr>
          <p:cNvCxnSpPr>
            <a:cxnSpLocks/>
          </p:cNvCxnSpPr>
          <p:nvPr/>
        </p:nvCxnSpPr>
        <p:spPr bwMode="auto">
          <a:xfrm>
            <a:off x="-7938" y="500063"/>
            <a:ext cx="7258297" cy="20070"/>
          </a:xfrm>
          <a:prstGeom prst="line">
            <a:avLst/>
          </a:prstGeom>
          <a:ln>
            <a:solidFill>
              <a:srgbClr val="4C8208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8147F3-4917-F29C-34B5-B1571C7D633A}"/>
              </a:ext>
            </a:extLst>
          </p:cNvPr>
          <p:cNvSpPr txBox="1"/>
          <p:nvPr/>
        </p:nvSpPr>
        <p:spPr>
          <a:xfrm>
            <a:off x="157585" y="958212"/>
            <a:ext cx="8662887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Aptos" panose="020B0004020202020204" pitchFamily="34" charset="0"/>
              </a:rPr>
              <a:t>The </a:t>
            </a:r>
            <a:r>
              <a:rPr lang="it-IT" sz="1600" dirty="0" err="1">
                <a:latin typeface="Aptos" panose="020B0004020202020204" pitchFamily="34" charset="0"/>
              </a:rPr>
              <a:t>clamping</a:t>
            </a:r>
            <a:r>
              <a:rPr lang="it-IT" sz="1600" dirty="0">
                <a:latin typeface="Aptos" panose="020B0004020202020204" pitchFamily="34" charset="0"/>
              </a:rPr>
              <a:t> </a:t>
            </a:r>
            <a:r>
              <a:rPr lang="it-IT" sz="1600" dirty="0" err="1">
                <a:latin typeface="Aptos" panose="020B0004020202020204" pitchFamily="34" charset="0"/>
              </a:rPr>
              <a:t>unit</a:t>
            </a:r>
            <a:r>
              <a:rPr lang="it-IT" sz="1600" dirty="0">
                <a:latin typeface="Aptos" panose="020B0004020202020204" pitchFamily="34" charset="0"/>
              </a:rPr>
              <a:t> </a:t>
            </a:r>
            <a:r>
              <a:rPr lang="en-US" sz="1600" dirty="0">
                <a:latin typeface="Aptos" panose="020B0004020202020204" pitchFamily="34" charset="0"/>
              </a:rPr>
              <a:t>consists of a base frame and a front and rear end plate support. </a:t>
            </a:r>
          </a:p>
          <a:p>
            <a:pPr algn="just"/>
            <a:r>
              <a:rPr lang="en-US" sz="1600" dirty="0">
                <a:latin typeface="Aptos" panose="020B0004020202020204" pitchFamily="34" charset="0"/>
              </a:rPr>
              <a:t>The opening and closing of the support plates, are carried out by an electric motor through a sphere's recirculation transmission.</a:t>
            </a:r>
            <a:endParaRPr lang="it-IT" sz="1600" dirty="0">
              <a:latin typeface="Aptos" panose="020B00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4D03EF5-D4B7-F63C-A3A0-5E50C3C15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" t="2828" r="1110"/>
          <a:stretch/>
        </p:blipFill>
        <p:spPr>
          <a:xfrm>
            <a:off x="157585" y="2045163"/>
            <a:ext cx="5367289" cy="3384125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D9628BDD-729F-624C-9E9E-D154F9735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18473"/>
              </p:ext>
            </p:extLst>
          </p:nvPr>
        </p:nvGraphicFramePr>
        <p:xfrm>
          <a:off x="5732529" y="2047783"/>
          <a:ext cx="3098800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815">
                  <a:extLst>
                    <a:ext uri="{9D8B030D-6E8A-4147-A177-3AD203B41FA5}">
                      <a16:colId xmlns:a16="http://schemas.microsoft.com/office/drawing/2014/main" val="807615228"/>
                    </a:ext>
                  </a:extLst>
                </a:gridCol>
                <a:gridCol w="1162985">
                  <a:extLst>
                    <a:ext uri="{9D8B030D-6E8A-4147-A177-3AD203B41FA5}">
                      <a16:colId xmlns:a16="http://schemas.microsoft.com/office/drawing/2014/main" val="1943660924"/>
                    </a:ext>
                  </a:extLst>
                </a:gridCol>
              </a:tblGrid>
              <a:tr h="15708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Description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676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Tonnage</a:t>
                      </a:r>
                      <a:endParaRPr lang="it-IT" sz="1200" b="0" u="none" strike="noStrike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60 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675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Tool min. </a:t>
                      </a:r>
                      <a:r>
                        <a:rPr lang="it-IT" sz="12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thickness</a:t>
                      </a:r>
                      <a:endParaRPr lang="it-IT" sz="1200" b="0" u="none" strike="noStrike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625 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88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Clamping</a:t>
                      </a:r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unit</a:t>
                      </a:r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max opening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1.450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66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2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Column</a:t>
                      </a:r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passage</a:t>
                      </a:r>
                      <a:endParaRPr lang="it-IT" sz="1200" b="0" u="none" strike="noStrike" kern="12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900x1200 mm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472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2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46F2431-A847-2ACC-BEC0-D0ED2755A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" t="21775" r="1692" b="19546"/>
          <a:stretch/>
        </p:blipFill>
        <p:spPr>
          <a:xfrm>
            <a:off x="4656588" y="4076274"/>
            <a:ext cx="3513533" cy="196153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D477D1E-12F7-0013-7CA0-8595DE35BF38}"/>
              </a:ext>
            </a:extLst>
          </p:cNvPr>
          <p:cNvSpPr/>
          <p:nvPr/>
        </p:nvSpPr>
        <p:spPr>
          <a:xfrm>
            <a:off x="1588" y="6215063"/>
            <a:ext cx="9144000" cy="642937"/>
          </a:xfrm>
          <a:prstGeom prst="rect">
            <a:avLst/>
          </a:prstGeom>
          <a:gradFill flip="none" rotWithShape="1">
            <a:gsLst>
              <a:gs pos="0">
                <a:srgbClr val="4C8208">
                  <a:tint val="66000"/>
                  <a:satMod val="160000"/>
                </a:srgbClr>
              </a:gs>
              <a:gs pos="50000">
                <a:srgbClr val="4C8208">
                  <a:tint val="44500"/>
                  <a:satMod val="160000"/>
                </a:srgbClr>
              </a:gs>
              <a:gs pos="100000">
                <a:srgbClr val="4C820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ZoneTexte 25"/>
          <p:cNvSpPr txBox="1">
            <a:spLocks noChangeArrowheads="1"/>
          </p:cNvSpPr>
          <p:nvPr/>
        </p:nvSpPr>
        <p:spPr bwMode="auto">
          <a:xfrm>
            <a:off x="63203" y="66525"/>
            <a:ext cx="692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 dirty="0">
                <a:latin typeface="Aptos Display" panose="020B0004020202020204" pitchFamily="34" charset="0"/>
              </a:rPr>
              <a:t>Extrusion unit</a:t>
            </a:r>
          </a:p>
        </p:txBody>
      </p:sp>
      <p:sp>
        <p:nvSpPr>
          <p:cNvPr id="2" name="Rettangolo arrotondato 54">
            <a:extLst>
              <a:ext uri="{FF2B5EF4-FFF2-40B4-BE49-F238E27FC236}">
                <a16:creationId xmlns:a16="http://schemas.microsoft.com/office/drawing/2014/main" id="{1A92913E-5DBD-6EDA-1223-225CBCB49BA7}"/>
              </a:ext>
            </a:extLst>
          </p:cNvPr>
          <p:cNvSpPr/>
          <p:nvPr/>
        </p:nvSpPr>
        <p:spPr>
          <a:xfrm>
            <a:off x="0" y="6072206"/>
            <a:ext cx="9144000" cy="142876"/>
          </a:xfrm>
          <a:prstGeom prst="roundRect">
            <a:avLst/>
          </a:prstGeom>
          <a:solidFill>
            <a:srgbClr val="4C8208"/>
          </a:solidFill>
          <a:ln>
            <a:solidFill>
              <a:srgbClr val="4C82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4ACFE239-40E6-4EB7-0CB2-1DA20D199D12}"/>
              </a:ext>
            </a:extLst>
          </p:cNvPr>
          <p:cNvCxnSpPr>
            <a:cxnSpLocks/>
          </p:cNvCxnSpPr>
          <p:nvPr/>
        </p:nvCxnSpPr>
        <p:spPr bwMode="auto">
          <a:xfrm>
            <a:off x="-7938" y="500063"/>
            <a:ext cx="7258297" cy="20070"/>
          </a:xfrm>
          <a:prstGeom prst="line">
            <a:avLst/>
          </a:prstGeom>
          <a:ln>
            <a:solidFill>
              <a:srgbClr val="4C8208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CC25BB0A-AA1C-84CC-290C-0EF0201DB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690" y="914731"/>
            <a:ext cx="4641330" cy="3127142"/>
          </a:xfrm>
          <a:prstGeom prst="rect">
            <a:avLst/>
          </a:prstGeom>
        </p:spPr>
      </p:pic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C1D9FF9-2D22-0070-7FA8-18E23D84E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92115"/>
              </p:ext>
            </p:extLst>
          </p:nvPr>
        </p:nvGraphicFramePr>
        <p:xfrm>
          <a:off x="179512" y="933502"/>
          <a:ext cx="3816424" cy="3141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3093">
                  <a:extLst>
                    <a:ext uri="{9D8B030D-6E8A-4147-A177-3AD203B41FA5}">
                      <a16:colId xmlns:a16="http://schemas.microsoft.com/office/drawing/2014/main" val="4001602630"/>
                    </a:ext>
                  </a:extLst>
                </a:gridCol>
                <a:gridCol w="1703331">
                  <a:extLst>
                    <a:ext uri="{9D8B030D-6E8A-4147-A177-3AD203B41FA5}">
                      <a16:colId xmlns:a16="http://schemas.microsoft.com/office/drawing/2014/main" val="829976602"/>
                    </a:ext>
                  </a:extLst>
                </a:gridCol>
              </a:tblGrid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Value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957622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Cylinder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number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431567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ø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Screw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100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462595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L/D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25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3017666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Electric motor power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81 kW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7016211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Heating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power (380/415 V)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18/21,6 kW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655476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Turbofan power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0,72 kW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046850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N° controlled temp. zones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181650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ø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Cooling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water connection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R 1/2 in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481146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∆p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Cooling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water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4 bar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540070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Cooling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water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5-6 C°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328325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Extruder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weight (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whit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motor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2.500 kg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474609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Filling oil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gearbox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70 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648533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Oil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gearbox</a:t>
                      </a:r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Aptos" panose="020B0004020202020204" pitchFamily="34" charset="0"/>
                        </a:rPr>
                        <a:t>type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CLP ISO VG 320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35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4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D477D1E-12F7-0013-7CA0-8595DE35BF38}"/>
              </a:ext>
            </a:extLst>
          </p:cNvPr>
          <p:cNvSpPr/>
          <p:nvPr/>
        </p:nvSpPr>
        <p:spPr>
          <a:xfrm>
            <a:off x="1588" y="6215063"/>
            <a:ext cx="9144000" cy="642937"/>
          </a:xfrm>
          <a:prstGeom prst="rect">
            <a:avLst/>
          </a:prstGeom>
          <a:gradFill flip="none" rotWithShape="1">
            <a:gsLst>
              <a:gs pos="0">
                <a:srgbClr val="4C8208">
                  <a:tint val="66000"/>
                  <a:satMod val="160000"/>
                </a:srgbClr>
              </a:gs>
              <a:gs pos="50000">
                <a:srgbClr val="4C8208">
                  <a:tint val="44500"/>
                  <a:satMod val="160000"/>
                </a:srgbClr>
              </a:gs>
              <a:gs pos="100000">
                <a:srgbClr val="4C820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ZoneTexte 25"/>
          <p:cNvSpPr txBox="1">
            <a:spLocks noChangeArrowheads="1"/>
          </p:cNvSpPr>
          <p:nvPr/>
        </p:nvSpPr>
        <p:spPr bwMode="auto">
          <a:xfrm>
            <a:off x="76064" y="71573"/>
            <a:ext cx="6929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>
              <a:defRPr sz="1600" b="1" i="1">
                <a:latin typeface="Aptos Display" panose="020B0004020202020204" pitchFamily="34" charset="0"/>
              </a:defRPr>
            </a:lvl1pPr>
          </a:lstStyle>
          <a:p>
            <a:r>
              <a:rPr lang="en-US" dirty="0"/>
              <a:t>Accumulation head - BFKS 6,3</a:t>
            </a:r>
          </a:p>
        </p:txBody>
      </p:sp>
      <p:sp>
        <p:nvSpPr>
          <p:cNvPr id="2" name="Rettangolo arrotondato 54">
            <a:extLst>
              <a:ext uri="{FF2B5EF4-FFF2-40B4-BE49-F238E27FC236}">
                <a16:creationId xmlns:a16="http://schemas.microsoft.com/office/drawing/2014/main" id="{1A92913E-5DBD-6EDA-1223-225CBCB49BA7}"/>
              </a:ext>
            </a:extLst>
          </p:cNvPr>
          <p:cNvSpPr/>
          <p:nvPr/>
        </p:nvSpPr>
        <p:spPr>
          <a:xfrm>
            <a:off x="0" y="6072206"/>
            <a:ext cx="9144000" cy="142876"/>
          </a:xfrm>
          <a:prstGeom prst="roundRect">
            <a:avLst/>
          </a:prstGeom>
          <a:solidFill>
            <a:srgbClr val="4C8208"/>
          </a:solidFill>
          <a:ln>
            <a:solidFill>
              <a:srgbClr val="4C8208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4ACFE239-40E6-4EB7-0CB2-1DA20D199D12}"/>
              </a:ext>
            </a:extLst>
          </p:cNvPr>
          <p:cNvCxnSpPr>
            <a:cxnSpLocks/>
          </p:cNvCxnSpPr>
          <p:nvPr/>
        </p:nvCxnSpPr>
        <p:spPr bwMode="auto">
          <a:xfrm>
            <a:off x="-7938" y="500063"/>
            <a:ext cx="7258297" cy="20070"/>
          </a:xfrm>
          <a:prstGeom prst="line">
            <a:avLst/>
          </a:prstGeom>
          <a:ln>
            <a:solidFill>
              <a:srgbClr val="4C8208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5D56B0FB-C72F-303E-C67D-27AE2364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" t="442" r="3900" b="1270"/>
          <a:stretch/>
        </p:blipFill>
        <p:spPr>
          <a:xfrm>
            <a:off x="683568" y="638356"/>
            <a:ext cx="3168353" cy="5315554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3262C6B-A2A7-B363-BA3E-9B95630D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74169"/>
              </p:ext>
            </p:extLst>
          </p:nvPr>
        </p:nvGraphicFramePr>
        <p:xfrm>
          <a:off x="3995936" y="1466948"/>
          <a:ext cx="3981450" cy="33168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7564">
                  <a:extLst>
                    <a:ext uri="{9D8B030D-6E8A-4147-A177-3AD203B41FA5}">
                      <a16:colId xmlns:a16="http://schemas.microsoft.com/office/drawing/2014/main" val="2225674734"/>
                    </a:ext>
                  </a:extLst>
                </a:gridCol>
                <a:gridCol w="1093886">
                  <a:extLst>
                    <a:ext uri="{9D8B030D-6E8A-4147-A177-3AD203B41FA5}">
                      <a16:colId xmlns:a16="http://schemas.microsoft.com/office/drawing/2014/main" val="3002586338"/>
                    </a:ext>
                  </a:extLst>
                </a:gridCol>
              </a:tblGrid>
              <a:tr h="2768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Value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12755"/>
                  </a:ext>
                </a:extLst>
              </a:tr>
              <a:tr h="548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ptos" panose="020B0004020202020204" pitchFamily="34" charset="0"/>
                        </a:rPr>
                        <a:t>Theoretical quantity of ejected material </a:t>
                      </a: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ptos" panose="020B0004020202020204" pitchFamily="34" charset="0"/>
                        </a:rPr>
                        <a:t>@ 100 l/min with HDPE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1,28 kg/s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966748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Piston stroke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220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08535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Refueling weight with HDPE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4,7 kg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008804"/>
                  </a:ext>
                </a:extLst>
              </a:tr>
              <a:tr h="2768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Small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min. 50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53777"/>
                  </a:ext>
                </a:extLst>
              </a:tr>
              <a:tr h="2768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max. 220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27296"/>
                  </a:ext>
                </a:extLst>
              </a:tr>
              <a:tr h="27686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Big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min. 85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81899"/>
                  </a:ext>
                </a:extLst>
              </a:tr>
              <a:tr h="27686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max. 300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38944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Thermoregulation zone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009461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  <a:latin typeface="Aptos" panose="020B0004020202020204" pitchFamily="34" charset="0"/>
                        </a:rPr>
                        <a:t>Total heigh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2021 mm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02869"/>
                  </a:ext>
                </a:extLst>
              </a:tr>
              <a:tr h="27686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Weight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  <a:latin typeface="Aptos" panose="020B0004020202020204" pitchFamily="34" charset="0"/>
                        </a:rPr>
                        <a:t>1.040 kg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72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89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24B6FFBD2BB9469039048EDF576EF6" ma:contentTypeVersion="14" ma:contentTypeDescription="Creare un nuovo documento." ma:contentTypeScope="" ma:versionID="1e6cbf37ad7bb08649c5d06bd869c5b1">
  <xsd:schema xmlns:xsd="http://www.w3.org/2001/XMLSchema" xmlns:xs="http://www.w3.org/2001/XMLSchema" xmlns:p="http://schemas.microsoft.com/office/2006/metadata/properties" xmlns:ns2="ab50f141-745f-4998-8578-2e01bc206aab" xmlns:ns3="5c628ba2-a351-4c6d-ad06-4021eb7091f2" targetNamespace="http://schemas.microsoft.com/office/2006/metadata/properties" ma:root="true" ma:fieldsID="29a52ac3319cb8bfc60793b003d1c125" ns2:_="" ns3:_="">
    <xsd:import namespace="ab50f141-745f-4998-8578-2e01bc206aab"/>
    <xsd:import namespace="5c628ba2-a351-4c6d-ad06-4021eb709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0f141-745f-4998-8578-2e01bc206a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ca47c877-1449-4a90-b6a9-df8b422d73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28ba2-a351-4c6d-ad06-4021eb7091f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4a007e9-3f9c-40f5-a679-9077504fc9a4}" ma:internalName="TaxCatchAll" ma:showField="CatchAllData" ma:web="5c628ba2-a351-4c6d-ad06-4021eb709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628ba2-a351-4c6d-ad06-4021eb7091f2" xsi:nil="true"/>
    <lcf76f155ced4ddcb4097134ff3c332f xmlns="ab50f141-745f-4998-8578-2e01bc206aa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AA4821-331C-44C9-AFFE-D2B47B14FE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50f141-745f-4998-8578-2e01bc206aab"/>
    <ds:schemaRef ds:uri="5c628ba2-a351-4c6d-ad06-4021eb709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1F7D1F-6C94-40BC-A74D-E73B3BD6B57E}">
  <ds:schemaRefs>
    <ds:schemaRef ds:uri="http://schemas.microsoft.com/office/2006/metadata/properties"/>
    <ds:schemaRef ds:uri="http://schemas.microsoft.com/office/infopath/2007/PartnerControls"/>
    <ds:schemaRef ds:uri="5c628ba2-a351-4c6d-ad06-4021eb7091f2"/>
    <ds:schemaRef ds:uri="ab50f141-745f-4998-8578-2e01bc206aab"/>
  </ds:schemaRefs>
</ds:datastoreItem>
</file>

<file path=customXml/itemProps3.xml><?xml version="1.0" encoding="utf-8"?>
<ds:datastoreItem xmlns:ds="http://schemas.openxmlformats.org/officeDocument/2006/customXml" ds:itemID="{04F05B5A-49B0-488D-8832-DA9EC5A9B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Bildschirmpräsentation (4:3)</PresentationFormat>
  <Paragraphs>96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di Office</vt:lpstr>
      <vt:lpstr>Kautex - KBSH 2-60  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Eleonora Battagliotti</dc:creator>
  <cp:lastModifiedBy>Timo Jankowsky</cp:lastModifiedBy>
  <cp:revision>1157</cp:revision>
  <cp:lastPrinted>2016-01-13T10:40:10Z</cp:lastPrinted>
  <dcterms:created xsi:type="dcterms:W3CDTF">2010-09-02T09:58:29Z</dcterms:created>
  <dcterms:modified xsi:type="dcterms:W3CDTF">2025-11-26T12:45:36Z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0x0101008F24B6FFBD2BB9469039048EDF576EF6</vt:lpwstr>
  </property>
</Properties>
</file>